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ommentAuthors.xml" ContentType="application/vnd.openxmlformats-officedocument.presentationml.commentAuthors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tiff" ContentType="image/tif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18"/>
  </p:notesMasterIdLst>
  <p:sldIdLst>
    <p:sldId id="5068" r:id="rId5"/>
    <p:sldId id="5076" r:id="rId6"/>
    <p:sldId id="5077" r:id="rId7"/>
    <p:sldId id="5078" r:id="rId8"/>
    <p:sldId id="5079" r:id="rId9"/>
    <p:sldId id="5080" r:id="rId10"/>
    <p:sldId id="5081" r:id="rId11"/>
    <p:sldId id="5082" r:id="rId12"/>
    <p:sldId id="5069" r:id="rId13"/>
    <p:sldId id="5070" r:id="rId14"/>
    <p:sldId id="5071" r:id="rId15"/>
    <p:sldId id="5073" r:id="rId16"/>
    <p:sldId id="5074" r:id="rId17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83912" autoAdjust="0"/>
  </p:normalViewPr>
  <p:slideViewPr>
    <p:cSldViewPr snapToObjects="1">
      <p:cViewPr varScale="1">
        <p:scale>
          <a:sx n="73" d="100"/>
          <a:sy n="73" d="100"/>
        </p:scale>
        <p:origin x="-1334" y="-7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4/19/2023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90823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65210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09475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00278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2780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99446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71125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=""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=""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=""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www.anubhavtrainings.com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10.tiff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eg"/><Relationship Id="rId7" Type="http://schemas.openxmlformats.org/officeDocument/2006/relationships/image" Target="../media/image17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</a:t>
            </a:r>
            <a:r>
              <a:rPr lang="en-US" sz="3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</a:p>
          <a:p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Change Pointers and IDOCs</a:t>
            </a:r>
            <a:endParaRPr lang="id-ID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81063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2400" i="0" dirty="0">
                <a:solidFill>
                  <a:srgbClr val="333333"/>
                </a:solidFill>
                <a:effectLst/>
                <a:latin typeface="72"/>
              </a:rPr>
              <a:t>Data replication using Application Link Enabling (ALE) with DRF</a:t>
            </a:r>
            <a:br>
              <a:rPr lang="en-US" sz="2400" i="0" dirty="0">
                <a:solidFill>
                  <a:srgbClr val="333333"/>
                </a:solidFill>
                <a:effectLst/>
                <a:latin typeface="72"/>
              </a:rPr>
            </a:br>
            <a:r>
              <a:rPr lang="en-IN" sz="1800" i="0" u="none" strike="noStrike" baseline="0" dirty="0">
                <a:solidFill>
                  <a:srgbClr val="000000"/>
                </a:solidFill>
              </a:rPr>
              <a:t>(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72"/>
              </a:rPr>
              <a:t>message </a:t>
            </a:r>
            <a:r>
              <a:rPr lang="en-US" sz="1800" dirty="0">
                <a:solidFill>
                  <a:srgbClr val="000000"/>
                </a:solidFill>
              </a:rPr>
              <a:t>types MATMAS, CLFMAS, DOLMAS, ECMREV, and MATQM)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Change Pointers and IDOCs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D2DBE99B-1CBB-0DE9-D53D-4E62F51FCE7B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D24BE1F-8AE0-B9E7-A15E-069ED93D7304}"/>
              </a:ext>
            </a:extLst>
          </p:cNvPr>
          <p:cNvSpPr txBox="1"/>
          <p:nvPr/>
        </p:nvSpPr>
        <p:spPr>
          <a:xfrm>
            <a:off x="190780" y="1828800"/>
            <a:ext cx="941041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b="0" i="0" dirty="0">
                <a:solidFill>
                  <a:srgbClr val="333333"/>
                </a:solidFill>
                <a:effectLst/>
                <a:latin typeface="72"/>
              </a:rPr>
              <a:t>Verify logical systems &gt;&gt; </a:t>
            </a:r>
            <a:r>
              <a:rPr lang="en-US" b="0" i="0" dirty="0">
                <a:solidFill>
                  <a:srgbClr val="333333"/>
                </a:solidFill>
                <a:effectLst/>
                <a:latin typeface="72"/>
              </a:rPr>
              <a:t>Run transaction </a:t>
            </a:r>
            <a:r>
              <a:rPr lang="en-US" b="1" i="0" dirty="0">
                <a:solidFill>
                  <a:srgbClr val="333333"/>
                </a:solidFill>
                <a:effectLst/>
                <a:latin typeface="72"/>
              </a:rPr>
              <a:t>SALE</a:t>
            </a:r>
            <a:r>
              <a:rPr lang="en-US" b="0" i="0" dirty="0">
                <a:solidFill>
                  <a:srgbClr val="333333"/>
                </a:solidFill>
                <a:effectLst/>
                <a:latin typeface="72"/>
              </a:rPr>
              <a:t> and choose </a:t>
            </a:r>
            <a:r>
              <a:rPr lang="en-US" b="1" i="0" dirty="0">
                <a:solidFill>
                  <a:srgbClr val="333333"/>
                </a:solidFill>
                <a:effectLst/>
                <a:latin typeface="72"/>
              </a:rPr>
              <a:t>Basic Settings</a:t>
            </a:r>
            <a:r>
              <a:rPr lang="en-US" b="0" i="0" dirty="0">
                <a:solidFill>
                  <a:srgbClr val="333333"/>
                </a:solidFill>
                <a:effectLst/>
                <a:latin typeface="72"/>
              </a:rPr>
              <a:t>  </a:t>
            </a:r>
            <a:r>
              <a:rPr lang="en-US" b="1" i="0" dirty="0">
                <a:solidFill>
                  <a:srgbClr val="333333"/>
                </a:solidFill>
                <a:effectLst/>
                <a:latin typeface="72"/>
              </a:rPr>
              <a:t>Logical Systems</a:t>
            </a:r>
          </a:p>
          <a:p>
            <a:pPr marL="342900" indent="-342900">
              <a:buAutoNum type="arabicPeriod"/>
            </a:pPr>
            <a:r>
              <a:rPr lang="en-IN" b="0" i="0" dirty="0">
                <a:solidFill>
                  <a:srgbClr val="333333"/>
                </a:solidFill>
                <a:effectLst/>
                <a:latin typeface="72"/>
              </a:rPr>
              <a:t>Check communication</a:t>
            </a:r>
            <a:r>
              <a:rPr lang="en-US" b="1" dirty="0">
                <a:solidFill>
                  <a:srgbClr val="333333"/>
                </a:solidFill>
                <a:latin typeface="72"/>
              </a:rPr>
              <a:t>&gt;&gt; </a:t>
            </a:r>
            <a:r>
              <a:rPr lang="en-US" b="1" i="0" dirty="0">
                <a:solidFill>
                  <a:srgbClr val="333333"/>
                </a:solidFill>
                <a:effectLst/>
                <a:latin typeface="72"/>
              </a:rPr>
              <a:t>SALE</a:t>
            </a:r>
            <a:r>
              <a:rPr lang="en-US" b="0" i="0" dirty="0">
                <a:solidFill>
                  <a:srgbClr val="333333"/>
                </a:solidFill>
                <a:effectLst/>
                <a:latin typeface="72"/>
              </a:rPr>
              <a:t> and choose </a:t>
            </a:r>
            <a:r>
              <a:rPr lang="en-US" b="1" i="0" dirty="0">
                <a:solidFill>
                  <a:srgbClr val="333333"/>
                </a:solidFill>
                <a:effectLst/>
                <a:latin typeface="72"/>
              </a:rPr>
              <a:t>Communication</a:t>
            </a:r>
            <a:r>
              <a:rPr lang="en-US" b="0" i="0" dirty="0">
                <a:solidFill>
                  <a:srgbClr val="333333"/>
                </a:solidFill>
                <a:effectLst/>
                <a:latin typeface="72"/>
              </a:rPr>
              <a:t>  </a:t>
            </a:r>
            <a:r>
              <a:rPr lang="en-US" b="1" i="0" dirty="0">
                <a:solidFill>
                  <a:srgbClr val="333333"/>
                </a:solidFill>
                <a:effectLst/>
                <a:latin typeface="72"/>
              </a:rPr>
              <a:t>Created RFC Connections</a:t>
            </a:r>
          </a:p>
          <a:p>
            <a:pPr marL="342900" indent="-342900">
              <a:buAutoNum type="arabicPeriod"/>
            </a:pPr>
            <a:r>
              <a:rPr lang="en-IN" b="0" i="0" dirty="0">
                <a:solidFill>
                  <a:srgbClr val="333333"/>
                </a:solidFill>
                <a:effectLst/>
                <a:latin typeface="72"/>
              </a:rPr>
              <a:t>Use </a:t>
            </a:r>
            <a:r>
              <a:rPr lang="en-IN" b="0" i="0" dirty="0" err="1">
                <a:solidFill>
                  <a:srgbClr val="333333"/>
                </a:solidFill>
                <a:effectLst/>
                <a:latin typeface="72"/>
              </a:rPr>
              <a:t>bgRFC</a:t>
            </a:r>
            <a:r>
              <a:rPr lang="en-US" b="1" dirty="0">
                <a:solidFill>
                  <a:srgbClr val="333333"/>
                </a:solidFill>
                <a:latin typeface="72"/>
              </a:rPr>
              <a:t> &gt;&gt; </a:t>
            </a:r>
            <a:r>
              <a:rPr lang="en-US" b="0" i="0" dirty="0">
                <a:solidFill>
                  <a:srgbClr val="333333"/>
                </a:solidFill>
                <a:effectLst/>
                <a:latin typeface="72"/>
              </a:rPr>
              <a:t>Run transaction </a:t>
            </a:r>
            <a:r>
              <a:rPr lang="en-US" b="0" i="0" dirty="0">
                <a:solidFill>
                  <a:srgbClr val="333333"/>
                </a:solidFill>
                <a:effectLst/>
                <a:latin typeface="Monaco"/>
              </a:rPr>
              <a:t>SBGRFCCONF</a:t>
            </a:r>
            <a:r>
              <a:rPr lang="en-US" b="0" i="0" dirty="0">
                <a:solidFill>
                  <a:srgbClr val="333333"/>
                </a:solidFill>
                <a:effectLst/>
                <a:latin typeface="72"/>
              </a:rPr>
              <a:t> </a:t>
            </a:r>
            <a:r>
              <a:rPr lang="en-US" dirty="0">
                <a:solidFill>
                  <a:srgbClr val="333333"/>
                </a:solidFill>
                <a:latin typeface="72"/>
              </a:rPr>
              <a:t>&gt;&gt; </a:t>
            </a:r>
            <a:r>
              <a:rPr lang="en-US" b="1" i="0" dirty="0">
                <a:solidFill>
                  <a:srgbClr val="333333"/>
                </a:solidFill>
                <a:effectLst/>
                <a:latin typeface="72"/>
              </a:rPr>
              <a:t>Define Inbound Destination</a:t>
            </a:r>
            <a:r>
              <a:rPr lang="en-US" b="0" i="0" dirty="0">
                <a:solidFill>
                  <a:srgbClr val="333333"/>
                </a:solidFill>
                <a:effectLst/>
                <a:latin typeface="72"/>
              </a:rPr>
              <a:t>, choose </a:t>
            </a:r>
            <a:r>
              <a:rPr lang="en-US" b="1" i="0" dirty="0">
                <a:solidFill>
                  <a:srgbClr val="333333"/>
                </a:solidFill>
                <a:effectLst/>
                <a:latin typeface="72"/>
              </a:rPr>
              <a:t>Create New Inbound Destination</a:t>
            </a:r>
          </a:p>
          <a:p>
            <a:pPr marL="342900" indent="-342900">
              <a:buAutoNum type="arabicPeriod"/>
            </a:pPr>
            <a:r>
              <a:rPr lang="en-IN" b="0" i="0" dirty="0">
                <a:solidFill>
                  <a:srgbClr val="333333"/>
                </a:solidFill>
                <a:effectLst/>
                <a:latin typeface="72"/>
              </a:rPr>
              <a:t>Maintain distribution model </a:t>
            </a:r>
            <a:r>
              <a:rPr lang="en-US" b="1" dirty="0">
                <a:solidFill>
                  <a:srgbClr val="333333"/>
                </a:solidFill>
                <a:latin typeface="72"/>
              </a:rPr>
              <a:t>&gt;&gt; BD64 &gt;&gt; </a:t>
            </a:r>
            <a:r>
              <a:rPr lang="en-US" b="0" i="0" dirty="0">
                <a:solidFill>
                  <a:srgbClr val="333333"/>
                </a:solidFill>
                <a:effectLst/>
                <a:latin typeface="72"/>
              </a:rPr>
              <a:t>IDocs are created, sent, and posted in a specific order</a:t>
            </a:r>
          </a:p>
          <a:p>
            <a:pPr marL="342900" indent="-342900">
              <a:buAutoNum type="arabicPeriod"/>
            </a:pPr>
            <a:r>
              <a:rPr lang="en-IN" b="0" i="0" dirty="0">
                <a:solidFill>
                  <a:srgbClr val="333333"/>
                </a:solidFill>
                <a:effectLst/>
                <a:latin typeface="72"/>
              </a:rPr>
              <a:t>Create partner profile</a:t>
            </a:r>
            <a:r>
              <a:rPr lang="en-US" dirty="0">
                <a:solidFill>
                  <a:srgbClr val="333333"/>
                </a:solidFill>
                <a:latin typeface="72"/>
              </a:rPr>
              <a:t>&gt;&gt; </a:t>
            </a:r>
            <a:r>
              <a:rPr lang="en-US" b="1" dirty="0">
                <a:solidFill>
                  <a:srgbClr val="333333"/>
                </a:solidFill>
                <a:latin typeface="72"/>
              </a:rPr>
              <a:t>BD82</a:t>
            </a:r>
            <a:r>
              <a:rPr lang="en-US" dirty="0">
                <a:solidFill>
                  <a:srgbClr val="333333"/>
                </a:solidFill>
                <a:latin typeface="72"/>
              </a:rPr>
              <a:t>&gt;&gt; </a:t>
            </a:r>
            <a:r>
              <a:rPr lang="en-US" b="0" i="0" dirty="0">
                <a:solidFill>
                  <a:srgbClr val="333333"/>
                </a:solidFill>
                <a:effectLst/>
                <a:latin typeface="72"/>
              </a:rPr>
              <a:t>verify your settings, run transaction </a:t>
            </a:r>
            <a:r>
              <a:rPr lang="en-US" b="1" i="0" dirty="0">
                <a:solidFill>
                  <a:srgbClr val="333333"/>
                </a:solidFill>
                <a:effectLst/>
                <a:latin typeface="72"/>
              </a:rPr>
              <a:t>WE20</a:t>
            </a:r>
          </a:p>
          <a:p>
            <a:pPr marL="342900" indent="-342900"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72"/>
              </a:rPr>
              <a:t>Distribute model view to receiving system</a:t>
            </a:r>
            <a:r>
              <a:rPr lang="en-US" b="1" dirty="0">
                <a:solidFill>
                  <a:srgbClr val="333333"/>
                </a:solidFill>
                <a:latin typeface="72"/>
              </a:rPr>
              <a:t>&gt;&gt; </a:t>
            </a:r>
            <a:r>
              <a:rPr lang="en-IN" b="1" i="0" dirty="0">
                <a:solidFill>
                  <a:srgbClr val="333333"/>
                </a:solidFill>
                <a:effectLst/>
                <a:latin typeface="72"/>
              </a:rPr>
              <a:t>BD64</a:t>
            </a:r>
            <a:r>
              <a:rPr lang="en-US" b="1" dirty="0">
                <a:solidFill>
                  <a:srgbClr val="333333"/>
                </a:solidFill>
                <a:latin typeface="72"/>
              </a:rPr>
              <a:t>&gt;&gt; </a:t>
            </a:r>
            <a:r>
              <a:rPr lang="en-IN" b="1" i="0" dirty="0">
                <a:solidFill>
                  <a:srgbClr val="333333"/>
                </a:solidFill>
                <a:effectLst/>
                <a:latin typeface="72"/>
              </a:rPr>
              <a:t>Edit</a:t>
            </a:r>
            <a:r>
              <a:rPr lang="en-IN" b="0" i="0" dirty="0">
                <a:solidFill>
                  <a:srgbClr val="333333"/>
                </a:solidFill>
                <a:effectLst/>
                <a:latin typeface="72"/>
              </a:rPr>
              <a:t>  </a:t>
            </a:r>
            <a:r>
              <a:rPr lang="en-IN" b="1" i="0" dirty="0">
                <a:solidFill>
                  <a:srgbClr val="333333"/>
                </a:solidFill>
                <a:effectLst/>
                <a:latin typeface="72"/>
              </a:rPr>
              <a:t>Model view</a:t>
            </a:r>
            <a:r>
              <a:rPr lang="en-IN" b="0" i="0" dirty="0">
                <a:solidFill>
                  <a:srgbClr val="333333"/>
                </a:solidFill>
                <a:effectLst/>
                <a:latin typeface="72"/>
              </a:rPr>
              <a:t>  </a:t>
            </a:r>
            <a:r>
              <a:rPr lang="en-IN" b="1" i="0" dirty="0">
                <a:solidFill>
                  <a:srgbClr val="333333"/>
                </a:solidFill>
                <a:effectLst/>
                <a:latin typeface="72"/>
              </a:rPr>
              <a:t>Distribute</a:t>
            </a:r>
            <a:endParaRPr lang="en-US" b="1" dirty="0">
              <a:solidFill>
                <a:srgbClr val="333333"/>
              </a:solidFill>
              <a:latin typeface="72"/>
            </a:endParaRPr>
          </a:p>
          <a:p>
            <a:pPr marL="342900" indent="-342900"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72"/>
              </a:rPr>
              <a:t>Create partner profile (in receiving client)</a:t>
            </a:r>
            <a:r>
              <a:rPr lang="en-US" b="1" i="0" dirty="0">
                <a:solidFill>
                  <a:srgbClr val="333333"/>
                </a:solidFill>
                <a:effectLst/>
                <a:latin typeface="72"/>
              </a:rPr>
              <a:t>&gt;&gt; </a:t>
            </a:r>
            <a:r>
              <a:rPr lang="en-IN" b="1" i="0" dirty="0">
                <a:solidFill>
                  <a:srgbClr val="333333"/>
                </a:solidFill>
                <a:effectLst/>
                <a:latin typeface="72"/>
              </a:rPr>
              <a:t>BD82</a:t>
            </a:r>
            <a:r>
              <a:rPr lang="en-US" b="1" i="0" dirty="0">
                <a:solidFill>
                  <a:srgbClr val="333333"/>
                </a:solidFill>
                <a:effectLst/>
                <a:latin typeface="72"/>
              </a:rPr>
              <a:t>&gt;&gt; </a:t>
            </a:r>
            <a:r>
              <a:rPr lang="en-IN" b="0" i="0" dirty="0">
                <a:solidFill>
                  <a:srgbClr val="333333"/>
                </a:solidFill>
                <a:effectLst/>
                <a:latin typeface="72"/>
              </a:rPr>
              <a:t>distributed model</a:t>
            </a:r>
            <a:r>
              <a:rPr lang="en-US" b="1" i="0" dirty="0">
                <a:solidFill>
                  <a:srgbClr val="333333"/>
                </a:solidFill>
                <a:effectLst/>
                <a:latin typeface="72"/>
              </a:rPr>
              <a:t> &gt;&gt; </a:t>
            </a:r>
            <a:r>
              <a:rPr lang="en-IN" b="0" i="0" dirty="0">
                <a:solidFill>
                  <a:srgbClr val="333333"/>
                </a:solidFill>
                <a:effectLst/>
                <a:latin typeface="72"/>
              </a:rPr>
              <a:t>ALE-User</a:t>
            </a:r>
            <a:r>
              <a:rPr lang="en-US" b="1" i="0" dirty="0">
                <a:solidFill>
                  <a:srgbClr val="333333"/>
                </a:solidFill>
                <a:effectLst/>
                <a:latin typeface="72"/>
              </a:rPr>
              <a:t>&gt;&gt;</a:t>
            </a:r>
            <a:r>
              <a:rPr lang="en-US" dirty="0">
                <a:solidFill>
                  <a:srgbClr val="333333"/>
                </a:solidFill>
                <a:latin typeface="72"/>
              </a:rPr>
              <a:t>PARAMETERS&gt;&gt; </a:t>
            </a:r>
            <a:r>
              <a:rPr lang="en-US" b="0" i="0" dirty="0">
                <a:solidFill>
                  <a:srgbClr val="333333"/>
                </a:solidFill>
                <a:effectLst/>
                <a:latin typeface="72"/>
              </a:rPr>
              <a:t>test the distribution using transaction </a:t>
            </a:r>
            <a:r>
              <a:rPr lang="en-US" b="1" i="0" dirty="0">
                <a:solidFill>
                  <a:srgbClr val="333333"/>
                </a:solidFill>
                <a:effectLst/>
                <a:latin typeface="72"/>
              </a:rPr>
              <a:t>BD10&gt;&gt; </a:t>
            </a:r>
            <a:r>
              <a:rPr lang="en-US" b="0" i="0" dirty="0">
                <a:solidFill>
                  <a:srgbClr val="333333"/>
                </a:solidFill>
                <a:effectLst/>
                <a:latin typeface="72"/>
              </a:rPr>
              <a:t>Verify the results in the receiving client using transaction </a:t>
            </a:r>
            <a:r>
              <a:rPr lang="en-US" b="0" i="0" dirty="0">
                <a:solidFill>
                  <a:srgbClr val="333333"/>
                </a:solidFill>
                <a:effectLst/>
                <a:latin typeface="Monaco"/>
              </a:rPr>
              <a:t>BD87</a:t>
            </a:r>
          </a:p>
          <a:p>
            <a:pPr marL="342900" indent="-342900">
              <a:buAutoNum type="arabicPeriod"/>
            </a:pPr>
            <a:endParaRPr lang="en-US" dirty="0">
              <a:solidFill>
                <a:srgbClr val="333333"/>
              </a:solidFill>
              <a:latin typeface="Monaco"/>
            </a:endParaRPr>
          </a:p>
          <a:p>
            <a:pPr marL="342900" indent="-342900">
              <a:buAutoNum type="arabicPeriod"/>
            </a:pPr>
            <a:r>
              <a:rPr lang="en-IN" b="0" i="0" dirty="0">
                <a:solidFill>
                  <a:srgbClr val="333333"/>
                </a:solidFill>
                <a:effectLst/>
                <a:latin typeface="72"/>
              </a:rPr>
              <a:t>Set up Enterprise Search</a:t>
            </a:r>
          </a:p>
          <a:p>
            <a:pPr marL="342900" indent="-342900">
              <a:buAutoNum type="arabicPeriod"/>
            </a:pPr>
            <a:r>
              <a:rPr lang="en-IN" b="0" i="0" dirty="0">
                <a:solidFill>
                  <a:srgbClr val="333333"/>
                </a:solidFill>
                <a:effectLst/>
                <a:latin typeface="72"/>
              </a:rPr>
              <a:t>Key Mapping</a:t>
            </a:r>
          </a:p>
          <a:p>
            <a:pPr marL="342900" indent="-342900">
              <a:buAutoNum type="arabicPeriod"/>
            </a:pPr>
            <a:r>
              <a:rPr lang="en-IN" b="0" i="0" dirty="0">
                <a:solidFill>
                  <a:srgbClr val="333333"/>
                </a:solidFill>
                <a:effectLst/>
                <a:latin typeface="72"/>
              </a:rPr>
              <a:t>ALE Audit</a:t>
            </a:r>
            <a:endParaRPr lang="en-IN" dirty="0">
              <a:solidFill>
                <a:srgbClr val="333333"/>
              </a:solidFill>
              <a:latin typeface="72"/>
            </a:endParaRPr>
          </a:p>
          <a:p>
            <a:pPr marL="342900" indent="-342900">
              <a:buAutoNum type="arabicPeriod"/>
            </a:pPr>
            <a:r>
              <a:rPr lang="en-IN" b="0" i="0" dirty="0">
                <a:solidFill>
                  <a:srgbClr val="333333"/>
                </a:solidFill>
                <a:effectLst/>
                <a:latin typeface="72"/>
              </a:rPr>
              <a:t>Data Replication Framework</a:t>
            </a:r>
            <a:endParaRPr lang="en-IN" dirty="0">
              <a:solidFill>
                <a:srgbClr val="333333"/>
              </a:solidFill>
              <a:latin typeface="7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39021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37975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2400" i="0" dirty="0">
                <a:solidFill>
                  <a:srgbClr val="333333"/>
                </a:solidFill>
                <a:effectLst/>
                <a:latin typeface="72"/>
              </a:rPr>
              <a:t>DRF Change Pointers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Change Pointers and IDOCs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D2DBE99B-1CBB-0DE9-D53D-4E62F51FCE7B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4DBC1E8-6F36-0974-BD69-C963D54A514C}"/>
              </a:ext>
            </a:extLst>
          </p:cNvPr>
          <p:cNvSpPr txBox="1"/>
          <p:nvPr/>
        </p:nvSpPr>
        <p:spPr>
          <a:xfrm>
            <a:off x="377471" y="1660623"/>
            <a:ext cx="934155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Table TBE11 &gt;&gt; Application Active checkbox is selected for the MDGM application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Table TBE31 &gt;&gt;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function modules MDG_BS_MAT_DRF_CP and MDG_BS_CLF_DRF_CP for MDGM application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heck the change pointer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with transaction SE16n and table MDGD_CP to get the change pointer ID &gt;&gt; </a:t>
            </a: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heck table MDGD_CP_REP_STAT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&gt;&gt; C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hange pointer is written for the business systems ID’s 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/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Deletion of change pointers : </a:t>
            </a:r>
          </a:p>
          <a:p>
            <a:pPr algn="l"/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To Delete Change pointers use transaction BD22 and the standard program  RBDCPCLR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448525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964527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Change of DRF change pointer generation</a:t>
            </a:r>
            <a:b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en-US" sz="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IN" sz="1800" dirty="0">
                <a:solidFill>
                  <a:srgbClr val="000000"/>
                </a:solidFill>
              </a:rPr>
              <a:t>Use Case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You want to influence the DRF change pointers.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Change Pointers and IDOCs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D2DBE99B-1CBB-0DE9-D53D-4E62F51FCE7B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D10E419-5679-2D4B-6EFD-73D59181144B}"/>
              </a:ext>
            </a:extLst>
          </p:cNvPr>
          <p:cNvSpPr txBox="1"/>
          <p:nvPr/>
        </p:nvSpPr>
        <p:spPr>
          <a:xfrm>
            <a:off x="145343" y="1844902"/>
            <a:ext cx="961531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Solution: Implement modification</a:t>
            </a:r>
          </a:p>
          <a:p>
            <a:pPr marL="342900" indent="-342900"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To prevent this creation, you should exchange/remove the two entries for MDG_BS_MAT_DRF_CP for BTE 00001250 and MDG_BS_CLF_DRF_CP for BTE 00004002. </a:t>
            </a:r>
          </a:p>
          <a:p>
            <a:pPr marL="342900" indent="-342900">
              <a:buAutoNum type="arabicPeriod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ifferent change pointer should be written as: </a:t>
            </a:r>
          </a:p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Copy function module MDG_BS_MAT_DRF_CP and change the coding according to your requirements. Then exchange the function module in table TBE31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</a:t>
            </a:r>
            <a:r>
              <a:rPr lang="en-US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ALE-</a:t>
            </a:r>
            <a:r>
              <a:rPr lang="en-US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BDCP_BEFORE_WRITE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There you can create DRF change pointers if ALE change pointers are created for the ALE-Message type. Prerequisite is the assignment of ALE-Message Type to the business object.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579005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964527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Change of DRF change pointer generation</a:t>
            </a:r>
            <a:b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en-US" sz="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IN" sz="1800" dirty="0">
                <a:solidFill>
                  <a:srgbClr val="000000"/>
                </a:solidFill>
              </a:rPr>
              <a:t>Use Case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You want to influence the DRF change pointers.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Change Pointers and IDOCs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D2DBE99B-1CBB-0DE9-D53D-4E62F51FCE7B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DCA13D7-0633-92D1-7B75-EA129FD10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92254"/>
            <a:ext cx="6934200" cy="410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425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37975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2400" i="0" dirty="0">
                <a:solidFill>
                  <a:srgbClr val="333333"/>
                </a:solidFill>
                <a:effectLst/>
                <a:latin typeface="72"/>
              </a:rPr>
              <a:t>IDOC Reduction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Change Pointers and IDOCs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D2DBE99B-1CBB-0DE9-D53D-4E62F51FCE7B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B7AD3C4-F937-E404-3D7E-8A2B689E1E00}"/>
              </a:ext>
            </a:extLst>
          </p:cNvPr>
          <p:cNvSpPr txBox="1"/>
          <p:nvPr/>
        </p:nvSpPr>
        <p:spPr>
          <a:xfrm>
            <a:off x="186970" y="1162860"/>
            <a:ext cx="9719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educed IDoc type, use this to import material into the active area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A064D3F-9AFC-DAB7-D81D-82EEBB8A977E}"/>
              </a:ext>
            </a:extLst>
          </p:cNvPr>
          <p:cNvSpPr txBox="1"/>
          <p:nvPr/>
        </p:nvSpPr>
        <p:spPr>
          <a:xfrm>
            <a:off x="186971" y="1600352"/>
            <a:ext cx="95320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SMD tool (Shared Master Data) uses change pointers</a:t>
            </a:r>
            <a:endParaRPr lang="en-US" b="1" dirty="0">
              <a:solidFill>
                <a:srgbClr val="172B4D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The SMD tool is connected to the change document interface. If the master data changes are to be distributed, the application writes a change document. The contents of this are passed to the SMD tool. The tool writes change pointers, reads the application data and creates the master IDoc.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F261317-3ACF-3928-FAF4-E5E18D63A341}"/>
              </a:ext>
            </a:extLst>
          </p:cNvPr>
          <p:cNvSpPr txBox="1"/>
          <p:nvPr/>
        </p:nvSpPr>
        <p:spPr>
          <a:xfrm>
            <a:off x="221261" y="2918936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172B4D"/>
                </a:solidFill>
                <a:effectLst/>
                <a:latin typeface="-apple-system"/>
              </a:rPr>
              <a:t>Reduced Message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DC6C8E3-D3DF-3AFE-D447-92976AA9B42D}"/>
              </a:ext>
            </a:extLst>
          </p:cNvPr>
          <p:cNvSpPr txBox="1"/>
          <p:nvPr/>
        </p:nvSpPr>
        <p:spPr>
          <a:xfrm>
            <a:off x="259360" y="3372711"/>
            <a:ext cx="94596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72B4D"/>
                </a:solidFill>
                <a:latin typeface="-apple-system"/>
              </a:rPr>
              <a:t>R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educed IDoc is created from a maximal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-apple-system"/>
              </a:rPr>
              <a:t>Idoc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.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-apple-system"/>
              </a:rPr>
              <a:t>e.g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the new message type for material is MATSMD and the reference message type is MATMAS. 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R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educed message type  is automatically assigned to the change documents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703D502-83BA-8B7D-4F28-5C6F42C59D71}"/>
              </a:ext>
            </a:extLst>
          </p:cNvPr>
          <p:cNvSpPr txBox="1"/>
          <p:nvPr/>
        </p:nvSpPr>
        <p:spPr>
          <a:xfrm>
            <a:off x="244120" y="4380485"/>
            <a:ext cx="89608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BD53  is used to create the reduced message types &gt;&gt; Activation of change pointers &gt;&gt; check BD50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72B4D"/>
                </a:solidFill>
                <a:latin typeface="-apple-system"/>
              </a:rPr>
              <a:t>Select Name &gt;&gt; select message subset segment &gt;&gt; BD52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BD59 for a message type will be in the Distribution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72B4D"/>
                </a:solidFill>
                <a:latin typeface="-apple-system"/>
              </a:rPr>
              <a:t>D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istribution model is created in BD64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72B4D"/>
                </a:solidFill>
                <a:effectLst/>
                <a:latin typeface="-apple-system"/>
              </a:rPr>
              <a:t>Idocs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for the change pointers can be created by the executing the program RBDMIDOC</a:t>
            </a:r>
          </a:p>
        </p:txBody>
      </p:sp>
    </p:spTree>
    <p:extLst>
      <p:ext uri="{BB962C8B-B14F-4D97-AF65-F5344CB8AC3E}">
        <p14:creationId xmlns:p14="http://schemas.microsoft.com/office/powerpoint/2010/main" xmlns="" val="3338040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37975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2400" i="0" dirty="0">
                <a:solidFill>
                  <a:srgbClr val="333333"/>
                </a:solidFill>
                <a:effectLst/>
                <a:latin typeface="72"/>
              </a:rPr>
              <a:t>IDOC Extension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Change Pointers and IDOCs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D2DBE99B-1CBB-0DE9-D53D-4E62F51FCE7B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73E89A9-C631-9CF7-BD32-4D0572B5F50A}"/>
              </a:ext>
            </a:extLst>
          </p:cNvPr>
          <p:cNvSpPr txBox="1"/>
          <p:nvPr/>
        </p:nvSpPr>
        <p:spPr>
          <a:xfrm>
            <a:off x="145343" y="1300043"/>
            <a:ext cx="94142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Use Case: 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xtend the IDoc MATMAS05 to include custom fields that are also under governance.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You want to use this extended IDoc in import material 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AD78E7D-114F-82E2-2C9B-D0DB77995FBA}"/>
              </a:ext>
            </a:extLst>
          </p:cNvPr>
          <p:cNvSpPr txBox="1"/>
          <p:nvPr/>
        </p:nvSpPr>
        <p:spPr>
          <a:xfrm>
            <a:off x="245886" y="2387366"/>
            <a:ext cx="921314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Steps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Create a custom segment (WE31)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Create IDoc extension and add the new custom segment (WE30)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Release segment and IDoc extension (WE31)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Add the new entry for MATMAS and its extension (WE82)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Check and transport IDoc extension (WE30)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Execute 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transaction CMOD and activate the Enhancement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Provide a project name and select Enhancement Assignments. Provide the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enhancement MGV00001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Provide implementation for the user exits: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EXIT_SAPLMV01_002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outbound processing and EXIT_SAPLMV01_002 for inbound processing.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Provide the new entries for inbound function module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IDOC_INPUT_MATMAS01 (WE57)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Make the adjustment for the partner profiles (WE20) </a:t>
            </a:r>
          </a:p>
          <a:p>
            <a:endParaRPr lang="en-US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09590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28741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Replication of Deletion 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Change Pointers and IDOCs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D2DBE99B-1CBB-0DE9-D53D-4E62F51FCE7B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D329F14-F126-3AE5-889B-D2454F065E1B}"/>
              </a:ext>
            </a:extLst>
          </p:cNvPr>
          <p:cNvSpPr txBox="1"/>
          <p:nvPr/>
        </p:nvSpPr>
        <p:spPr>
          <a:xfrm>
            <a:off x="156491" y="1157680"/>
            <a:ext cx="956253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Scenario: </a:t>
            </a:r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 material is replicated with several descriptions and long texts.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If the material is changed e.g.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delete some descriptions/long texts (or any other segment where deletion is possible) and replicate the material again using IDoc and DRF.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&gt;&gt;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deletions do not reach the target system &gt;&gt;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DRF for material does not support message function ‘003’ (deletion). 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C087A9D-FC01-698A-05C1-6B602E2025DA}"/>
              </a:ext>
            </a:extLst>
          </p:cNvPr>
          <p:cNvSpPr txBox="1"/>
          <p:nvPr/>
        </p:nvSpPr>
        <p:spPr>
          <a:xfrm>
            <a:off x="145342" y="3089207"/>
            <a:ext cx="976065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Solution</a:t>
            </a:r>
          </a:p>
          <a:p>
            <a:endParaRPr lang="en-IN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Using only ALE &gt;&gt;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Sending a segment deletion is supported in standard ALE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(transaction BD21). 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Using DRF or ALE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&gt;&gt;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Needs additional coding in the target systems </a:t>
            </a:r>
          </a:p>
          <a:p>
            <a:r>
              <a:rPr lang="en-US" dirty="0">
                <a:solidFill>
                  <a:srgbClr val="000000"/>
                </a:solidFill>
              </a:rPr>
              <a:t>&gt;&gt;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IDoc inbound 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IDOC_DATA_MAPPER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 the target system &gt;&gt; Set the segment’s message function (MSGFN) to ‘003’ (deletion) &gt;&gt; This enables the IDoc inbound (usually function module IDOC_INPUT_MATMAS01) to delete the data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268363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86895" y="3089448"/>
            <a:ext cx="4528292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</a:t>
            </a:r>
            <a:r>
              <a:rPr lang="en-IN" sz="3900" b="1" spc="8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Session22</a:t>
            </a:r>
            <a:endParaRPr lang="en-IN" sz="3900" b="1" spc="8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735</Words>
  <Application>Microsoft Office PowerPoint</Application>
  <PresentationFormat>A4 Paper (210x297 mm)</PresentationFormat>
  <Paragraphs>115</Paragraphs>
  <Slides>13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1_Office Theme</vt:lpstr>
      <vt:lpstr>2_Office Theme</vt:lpstr>
      <vt:lpstr>1_Custom Design</vt:lpstr>
      <vt:lpstr>Custom Design</vt:lpstr>
      <vt:lpstr>Slide 1</vt:lpstr>
      <vt:lpstr>Data replication using Application Link Enabling (ALE) with DRF (message types MATMAS, CLFMAS, DOLMAS, ECMREV, and MATQM)</vt:lpstr>
      <vt:lpstr>DRF Change Pointers</vt:lpstr>
      <vt:lpstr>Change of DRF change pointer generation  Use Case :  You want to influence the DRF change pointers.</vt:lpstr>
      <vt:lpstr>Change of DRF change pointer generation  Use Case :  You want to influence the DRF change pointers.</vt:lpstr>
      <vt:lpstr>IDOC Reduction</vt:lpstr>
      <vt:lpstr>IDOC Extension</vt:lpstr>
      <vt:lpstr>Replication of Deletion 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2023-04-19T05:27:16Z</dcterms:modified>
  <cp:category>Training</cp:category>
</cp:coreProperties>
</file>